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75" r:id="rId6"/>
    <p:sldId id="259" r:id="rId7"/>
    <p:sldId id="262" r:id="rId8"/>
    <p:sldId id="276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74" r:id="rId23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4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54" d="100"/>
          <a:sy n="54" d="100"/>
        </p:scale>
        <p:origin x="1422" y="-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82"/>
    </p:cViewPr>
  </p:sorterViewPr>
  <p:notesViewPr>
    <p:cSldViewPr>
      <p:cViewPr varScale="1">
        <p:scale>
          <a:sx n="52" d="100"/>
          <a:sy n="52" d="100"/>
        </p:scale>
        <p:origin x="-1164" y="-102"/>
      </p:cViewPr>
      <p:guideLst>
        <p:guide orient="horz" pos="294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dirty="0"/>
              <a:t>How to Effectively Manage Your Facilities Using Sustainable Practices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0999375-7072-4C8E-AF53-F31E45620551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671E46-1949-43C7-A7B6-5C8DE9198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82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How to Effectively Manage Your Facilities Using Sustainable Practices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22E0-E6B0-4337-9A8E-3E071A10CBA5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38650"/>
            <a:ext cx="5661025" cy="4205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7730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1843-6DCD-485C-9434-2345D149A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92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How to Effectively Manage Your Facilities Using Sustainable Practices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How to Effectively Manage Your Facilities Using Sustainable Practices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4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74E-133F-4300-8A6E-14AC67668E7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5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E1B2-AA3C-4255-BA51-C77EB51316D4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9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3AAF-B879-4DE9-821F-4F4DFF43CD71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8194-2DC6-4B13-89D2-7BBA5015ADF5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9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D118-7E79-464E-A3B4-DA8902C7A3CC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7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8368-3711-4DEC-B82F-0227EA87815A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CF67-A7EB-418D-8C5D-64B99031B16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0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649F-3C9D-4BB1-BD28-BDC790B33A1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0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ECE4-E1CC-49BB-AC49-804B3699C412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1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6468-39EB-475C-9A86-F8CF201380C6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F4F1-DC78-4C9F-8EFD-61F6BF24DBAE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77FD2-8047-40CD-94C9-6FFDC4D79855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1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hyperlink" Target="http://www.ifmaiechapter.org/" TargetMode="External"/><Relationship Id="rId7" Type="http://schemas.openxmlformats.org/officeDocument/2006/relationships/image" Target="../media/image20.jpg"/><Relationship Id="rId2" Type="http://schemas.openxmlformats.org/officeDocument/2006/relationships/hyperlink" Target="http://www.ifma.org/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4" Type="http://schemas.openxmlformats.org/officeDocument/2006/relationships/hyperlink" Target="http://www.ifmacredentials.org/" TargetMode="External"/><Relationship Id="rId9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w-enteprises.com/" TargetMode="External"/><Relationship Id="rId5" Type="http://schemas.openxmlformats.org/officeDocument/2006/relationships/hyperlink" Target="mailto:CLWEnterprises@att.net" TargetMode="External"/><Relationship Id="rId4" Type="http://schemas.openxmlformats.org/officeDocument/2006/relationships/hyperlink" Target="http://www.clw-enterprise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2209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How to Effectively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Manage Your Facilities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Using Sustainable Practices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2667000"/>
            <a:ext cx="64008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sz="3400" i="1" dirty="0">
                <a:solidFill>
                  <a:schemeClr val="tx1"/>
                </a:solidFill>
              </a:rPr>
              <a:t>by</a:t>
            </a:r>
          </a:p>
          <a:p>
            <a:r>
              <a:rPr lang="en-US" sz="4600" b="1" i="1" dirty="0">
                <a:solidFill>
                  <a:schemeClr val="tx1"/>
                </a:solidFill>
              </a:rPr>
              <a:t>Corey Lee Wilson </a:t>
            </a:r>
          </a:p>
          <a:p>
            <a:r>
              <a:rPr lang="en-US" sz="3400" dirty="0">
                <a:solidFill>
                  <a:schemeClr val="tx1"/>
                </a:solidFill>
              </a:rPr>
              <a:t>of</a:t>
            </a:r>
          </a:p>
          <a:p>
            <a:r>
              <a:rPr lang="en-US" sz="5100" dirty="0">
                <a:solidFill>
                  <a:srgbClr val="0070C0"/>
                </a:solidFill>
                <a:latin typeface="CopprplGoth Bd BT" panose="020E0705020203020404" pitchFamily="34" charset="0"/>
              </a:rPr>
              <a:t>CLW Enterprises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057400" cy="2057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735C-58EA-48C9-B90D-116719AFD6D1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6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2971800" cy="2209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Alignment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with the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Organizational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685800"/>
            <a:ext cx="5340350" cy="58673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FM organization's strategy aligns with the overall organizational strategy.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FM strategy must fully support each business unit's strategy.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Understand the organization's mission, vision and values which drive the organization's strategy.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Having this understanding will allow the facility manager to craft a supporting strategy.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SFMP will be more readily accepted and approved because it is linked to satisfying the entire organization's requirements.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7999"/>
            <a:ext cx="2535951" cy="328088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60A6-1843-4BF1-8725-A2903BA6D99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9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124200" cy="1981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Preparing a SFM Strategy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685800"/>
            <a:ext cx="4959350" cy="58673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Any strategic plan should focus on the longer-term, big picture needs and vision of the organization.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It’s critical that the SFMP strategy aligns with the overall strategy of the organization.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mission is why the strategy exists.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The vision is a picture of where the organization wants to be in the future.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From the mission and vision come the goals.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66486" y="25146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There is a strategy to developing the strategy.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43" y="4022451"/>
            <a:ext cx="1696357" cy="203562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25DA-AE0A-4406-B42B-13E494345B4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64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124200" cy="2590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4 Primary Goals of the SFM Strategy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38200"/>
            <a:ext cx="495935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Understanding </a:t>
            </a:r>
            <a:endParaRPr lang="en-US" sz="2000" dirty="0"/>
          </a:p>
          <a:p>
            <a:pPr lvl="0"/>
            <a:r>
              <a:rPr lang="en-US" sz="2000" dirty="0"/>
              <a:t>Mission, vision, culture, core values and key stakeholders perspectives.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b="1" dirty="0"/>
              <a:t>Analysis </a:t>
            </a:r>
            <a:endParaRPr lang="en-US" sz="2000" dirty="0"/>
          </a:p>
          <a:p>
            <a:pPr lvl="0"/>
            <a:r>
              <a:rPr lang="en-US" sz="2000" dirty="0"/>
              <a:t>Gap analysis and develop a plan to bridge the gap.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b="1" dirty="0"/>
              <a:t>Planning </a:t>
            </a:r>
            <a:endParaRPr lang="en-US" sz="2000" dirty="0"/>
          </a:p>
          <a:p>
            <a:pPr lvl="0"/>
            <a:r>
              <a:rPr lang="en-US" sz="2000" dirty="0"/>
              <a:t>Turn gap analysis phase into a strategic SFMP with a business plan (business case) and present  to management for approval.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b="1" dirty="0"/>
              <a:t>Acting </a:t>
            </a:r>
            <a:endParaRPr lang="en-US" sz="2000" dirty="0"/>
          </a:p>
          <a:p>
            <a:pPr lvl="0"/>
            <a:r>
              <a:rPr lang="en-US" sz="2000" dirty="0"/>
              <a:t>Submit business case for review and approval.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Note: A SFMP is for strategic approval and the Business Case is for tactical implementation.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8757-07AD-4C08-A5D7-CDF501C11B6B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2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124200" cy="1676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The Business Case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838200"/>
            <a:ext cx="5264150" cy="57149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/>
              <a:t>SMART</a:t>
            </a:r>
            <a:r>
              <a:rPr lang="en-US" sz="2000" dirty="0"/>
              <a:t> goals that are Specific, Measurable, Achievable, Realistic and Timely.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  <a:p>
            <a:pPr lvl="0">
              <a:spcBef>
                <a:spcPts val="0"/>
              </a:spcBef>
            </a:pPr>
            <a:r>
              <a:rPr lang="en-US" sz="2000" dirty="0"/>
              <a:t>Reasoning for the return on investment (ROI), total cost of ownership (TOC), and life-cycle costs (LCC) for the FMP strategy. 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  <a:p>
            <a:pPr lvl="0">
              <a:spcBef>
                <a:spcPts val="0"/>
              </a:spcBef>
            </a:pPr>
            <a:r>
              <a:rPr lang="en-US" sz="2000" dirty="0"/>
              <a:t>Approval to go forward with the strategy. </a:t>
            </a:r>
          </a:p>
          <a:p>
            <a:pPr lvl="0"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2000" dirty="0"/>
              <a:t>Management must understand the background and logic behind the strategy.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 lvl="0">
              <a:spcBef>
                <a:spcPts val="0"/>
              </a:spcBef>
            </a:pPr>
            <a:r>
              <a:rPr lang="en-US" sz="2000" dirty="0"/>
              <a:t>Management must be comfortable releasing the resources and preliminary funding.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 lvl="0">
              <a:spcBef>
                <a:spcPts val="0"/>
              </a:spcBef>
            </a:pPr>
            <a:r>
              <a:rPr lang="en-US" sz="2000" dirty="0"/>
              <a:t>Formulate opinion and decision primarily based on the executive summary. </a:t>
            </a:r>
          </a:p>
          <a:p>
            <a:pPr lvl="0">
              <a:spcBef>
                <a:spcPts val="0"/>
              </a:spcBef>
            </a:pPr>
            <a:endParaRPr lang="en-US" sz="1000" dirty="0"/>
          </a:p>
          <a:p>
            <a:pPr lvl="0">
              <a:spcBef>
                <a:spcPts val="0"/>
              </a:spcBef>
            </a:pPr>
            <a:r>
              <a:rPr lang="en-US" sz="2000" dirty="0"/>
              <a:t>The executive summary must be concise and impactful in ten minutes or less.  </a:t>
            </a:r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95600"/>
            <a:ext cx="259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Must be credible, practical, feasible and accurate. </a:t>
            </a:r>
          </a:p>
          <a:p>
            <a:endParaRPr lang="en-US" sz="2400" b="1" dirty="0"/>
          </a:p>
          <a:p>
            <a:r>
              <a:rPr lang="en-US" sz="2400" b="1" dirty="0"/>
              <a:t>A successful business case needs the following: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E32-90AD-44EA-8751-617B395CDB6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3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124200" cy="1676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SFMP Sponsor and Champion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90600"/>
            <a:ext cx="5187950" cy="55625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The FM is in a good position to be the SFMP champion.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There could be other drivers and SFMP champions besides the FM. </a:t>
            </a:r>
          </a:p>
          <a:p>
            <a:endParaRPr lang="en-US" sz="1000" dirty="0"/>
          </a:p>
          <a:p>
            <a:pPr lvl="0"/>
            <a:r>
              <a:rPr lang="en-US" sz="2000" dirty="0"/>
              <a:t>In that case, the FM should make a case for active involvement in the process.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If organization is not driving the process, the FM is forced to take the lead as an insurgent.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Even in an insurgent role the facility manager can make a difference. </a:t>
            </a:r>
          </a:p>
          <a:p>
            <a:pPr marL="0" lvl="0" indent="0">
              <a:buNone/>
            </a:pPr>
            <a:endParaRPr lang="en-US" sz="1000" dirty="0"/>
          </a:p>
          <a:p>
            <a:r>
              <a:rPr lang="en-US" sz="2000" dirty="0"/>
              <a:t>Keep sponsor well informed with regular updates.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95600"/>
            <a:ext cx="259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sponsor is one who can keep the effort at the forefront of the organization and continually emphasize its importance.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1DDE-74E7-4A53-B411-134699AE142B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2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124200" cy="2057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Implementing and Measuring  the SFMP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838200"/>
            <a:ext cx="4572000" cy="57149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The challenge of incorporating sustainable asset management practices.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Change is not easily accepted and "business as usual" seems to be the motto.</a:t>
            </a:r>
          </a:p>
          <a:p>
            <a:endParaRPr lang="en-US" sz="2000" dirty="0"/>
          </a:p>
          <a:p>
            <a:pPr lvl="0"/>
            <a:r>
              <a:rPr lang="en-US" sz="2000" dirty="0"/>
              <a:t>Sustainable asset management must become a part of the organizational culture. 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Develop a change management strategy and communications plan to engage your workforce in sustainable facility management.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36962"/>
            <a:ext cx="1905000" cy="259953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0D5C-5B1C-477A-92D2-FE87FBC0DC8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9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2743200" cy="1524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The SFMP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609600"/>
            <a:ext cx="5791200" cy="59435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Success depends on team performance.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Meets all challenges to carrying out the strategy.</a:t>
            </a:r>
          </a:p>
          <a:p>
            <a:pPr marL="0" lvl="0" indent="0">
              <a:buNone/>
            </a:pPr>
            <a:r>
              <a:rPr lang="en-US" sz="2000" dirty="0"/>
              <a:t> </a:t>
            </a:r>
          </a:p>
          <a:p>
            <a:pPr lvl="0"/>
            <a:r>
              <a:rPr lang="en-US" sz="2000" dirty="0"/>
              <a:t>Strong leadership and team dynamics required.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Team member competencies  and training.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Objectives must be set, responsibilities assigned, and performance measured.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A SFM strategy cannot be developed in a vacuum, nor can it be forced upon people.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It must be a collaborative effort by those who will be impacted by it.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2590800" cy="2948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80D6-AB91-4B17-A0A0-7DE4862AF258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03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657600" cy="154733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The Balanced Scorecard (BSC)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609600"/>
            <a:ext cx="4419600" cy="59435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The BSC allows for the prioritization of initiatives based on cost, effectiveness, and any number of other Triple Bottom Line factors.</a:t>
            </a:r>
          </a:p>
          <a:p>
            <a:endParaRPr lang="en-US" sz="1000" dirty="0"/>
          </a:p>
          <a:p>
            <a:pPr lvl="0"/>
            <a:r>
              <a:rPr lang="en-US" sz="2000" dirty="0"/>
              <a:t>BSC acts as a framework for developing the right key performance indicators (KPIs) for monitoring and reporting the success of SFM efforts.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These KPIs serve as the guide for monitoring, changing, and improving the SFM efforts.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KPI’s also serve as the basis for reporting of facility related metrics that support the CSR goals and initiatives.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24543" y="1852136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BSC should be used to create a process for measuring and monitoring energy, carbon, water, resources use and workplace quality.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7" y="3505200"/>
            <a:ext cx="3614057" cy="25337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76E3-4CC6-4D4F-B645-D9C4C253738B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6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276600" cy="1752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Managing and Operating the 8 Key Areas of Sustainable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609600"/>
            <a:ext cx="4419600" cy="59435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Energy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Water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Materials and Resources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Workplace Management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Indoor Environmental Quality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Quality of Services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Waste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Site Impact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Each organizations SFMP’s is different, however, most if not all of their goals will focus on improving the following items: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01205"/>
            <a:ext cx="2819400" cy="191452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079C-6946-4E54-8FA0-AB99A354B406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4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276600" cy="1905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Performance Management and Communication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609600"/>
            <a:ext cx="4724400" cy="59435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WMS’s show energy, water and resource  use, how you're consuming resources, and how well you’re managing comfort and safety in the workplace.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High performance facility organizations maximize the efficiency of their processes such as having an automated work management system in place.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lvl="0"/>
            <a:r>
              <a:rPr lang="en-US" sz="2000" dirty="0"/>
              <a:t>They have formalized preventive and predictive maintenance programs and techniques. 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They also have documented procedures in place like standard operating procedures (SOPs) outlined for high-performance operations and maintenance.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342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 work management system (WMS) provides a means of capturing work order / staff / space / asset / financial data to help make decisions regarding:</a:t>
            </a:r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" y="4501991"/>
            <a:ext cx="2590800" cy="18478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B8B9-7547-4F81-BCAF-3C71FBF014EC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7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914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Covered in this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057400"/>
            <a:ext cx="4648200" cy="3916363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Developing sustainable facility management  practices</a:t>
            </a:r>
          </a:p>
          <a:p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Being your organization’s sustainable facilities management champion</a:t>
            </a:r>
          </a:p>
          <a:p>
            <a:r>
              <a:rPr lang="en-US" sz="28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Developing, implementing, and measuring a Sustainable Facilities Management Plan (SFMP)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098" name="Picture 2" descr="hands holding a green crystal earth, illustrating why go gree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505200" cy="34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B6A6-76E6-4315-ABCE-9829B90DE1D9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3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276600" cy="2133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Most Commonly Used Work Management Systems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609600"/>
            <a:ext cx="4724400" cy="5943599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CMMS</a:t>
            </a:r>
            <a:r>
              <a:rPr lang="en-US" sz="2000" dirty="0"/>
              <a:t> - Computerized maintenance management system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CAFM</a:t>
            </a:r>
            <a:r>
              <a:rPr lang="en-US" sz="2000" dirty="0"/>
              <a:t> - Computer aided facility management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BAS</a:t>
            </a:r>
            <a:r>
              <a:rPr lang="en-US" sz="2000" dirty="0"/>
              <a:t> - Building automation system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BIM </a:t>
            </a:r>
            <a:r>
              <a:rPr lang="en-US" sz="2000" dirty="0"/>
              <a:t>- Building information modeling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IWMS </a:t>
            </a:r>
            <a:r>
              <a:rPr lang="en-US" sz="2000" dirty="0"/>
              <a:t>- Integrated work management system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ERP </a:t>
            </a:r>
            <a:r>
              <a:rPr lang="en-US" sz="2000" dirty="0"/>
              <a:t>- Enterprise resource planning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GIS</a:t>
            </a:r>
            <a:r>
              <a:rPr lang="en-US" sz="2000" dirty="0"/>
              <a:t> - Geographical information system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DMS</a:t>
            </a:r>
            <a:r>
              <a:rPr lang="en-US" sz="2000" dirty="0"/>
              <a:t> - Document management system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CPS</a:t>
            </a:r>
            <a:r>
              <a:rPr lang="en-US" sz="2000" dirty="0"/>
              <a:t> - Capital planning system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659743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most commonly used work management systems follow and no SFMP should be without the first 2 items: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946896"/>
            <a:ext cx="2590800" cy="2286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F50-B4B9-4F8C-A8F1-7F87E0CEAF5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7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276600" cy="1066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762000"/>
            <a:ext cx="5105400" cy="541020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Join an IFMA chapter and take advantage of their SFM programs, webinars, articles, and white papers to enhance your SFM program. Go to </a:t>
            </a:r>
            <a:r>
              <a:rPr lang="en-US" sz="2000" dirty="0">
                <a:hlinkClick r:id="rId2"/>
              </a:rPr>
              <a:t>www.ifma.org</a:t>
            </a:r>
            <a:r>
              <a:rPr lang="en-US" sz="2000" dirty="0"/>
              <a:t> and to </a:t>
            </a:r>
            <a:r>
              <a:rPr lang="en-US" sz="2000" dirty="0">
                <a:hlinkClick r:id="rId3"/>
              </a:rPr>
              <a:t>www.ifmaiechapter.org</a:t>
            </a:r>
            <a:r>
              <a:rPr lang="en-US" sz="2000" dirty="0"/>
              <a:t> for more info.</a:t>
            </a:r>
          </a:p>
          <a:p>
            <a:endParaRPr lang="en-US" sz="1000" dirty="0"/>
          </a:p>
          <a:p>
            <a:pPr lvl="0"/>
            <a:r>
              <a:rPr lang="en-US" sz="2000" dirty="0"/>
              <a:t>Earn the Sustainability Facility Professional (SFP), Facility Management Professional (FMP), or Certified Facility Manager (CFM)  credentials from IFMA. Follow this link at </a:t>
            </a:r>
            <a:r>
              <a:rPr lang="en-US" sz="2000" dirty="0">
                <a:hlinkClick r:id="rId4"/>
              </a:rPr>
              <a:t>http://www.ifmacredentials.org/</a:t>
            </a:r>
            <a:r>
              <a:rPr lang="en-US" sz="2000" dirty="0"/>
              <a:t> for more info.</a:t>
            </a:r>
          </a:p>
          <a:p>
            <a:endParaRPr lang="en-US" sz="1000" dirty="0"/>
          </a:p>
          <a:p>
            <a:pPr lvl="0"/>
            <a:r>
              <a:rPr lang="en-US" sz="2000" dirty="0"/>
              <a:t>Utilize and contract with an IFMA consultant for SFM development.</a:t>
            </a:r>
          </a:p>
          <a:p>
            <a:endParaRPr lang="en-US" sz="1000" dirty="0"/>
          </a:p>
          <a:p>
            <a:pPr lvl="0"/>
            <a:r>
              <a:rPr lang="en-US" sz="2000" dirty="0"/>
              <a:t>Get your existing building LEED EBOM certified.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39056" y="1524000"/>
            <a:ext cx="3218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How can you further develop these skills, develop your own SFMP, and implement green and high performance facilities?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8" y="5257800"/>
            <a:ext cx="3124198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1" y="4251853"/>
            <a:ext cx="872085" cy="777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75" y="4251853"/>
            <a:ext cx="954925" cy="794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1" y="3352800"/>
            <a:ext cx="3124199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180" y="4268555"/>
            <a:ext cx="880077" cy="783710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4B1D-4C8C-4897-85CF-721A26034A4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3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526"/>
            <a:ext cx="8305800" cy="88141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</a:rPr>
              <a:t>Questions, Conclusion and Contact Info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58" y="1634222"/>
            <a:ext cx="1860884" cy="2438400"/>
          </a:xfrm>
        </p:spPr>
      </p:pic>
      <p:sp>
        <p:nvSpPr>
          <p:cNvPr id="7" name="TextBox 6"/>
          <p:cNvSpPr txBox="1"/>
          <p:nvPr/>
        </p:nvSpPr>
        <p:spPr>
          <a:xfrm>
            <a:off x="381000" y="1287244"/>
            <a:ext cx="6172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CLW Enterprises is providing free of charge a pdf guidebook on this topic. The </a:t>
            </a:r>
            <a:r>
              <a:rPr lang="en-US" sz="1600" b="1" dirty="0"/>
              <a:t>How to Effectively Manage Your Facilities Using Sustainable Practices </a:t>
            </a:r>
            <a:r>
              <a:rPr lang="en-US" sz="1600" dirty="0"/>
              <a:t>pdf guidebook has more information than presented today, plus it has all of the information at your fingertips, including the links for those resources noted and additional ones as well.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If you would like to receive one, please let me know today or go to my website at </a:t>
            </a:r>
            <a:r>
              <a:rPr lang="en-US" sz="1600" u="sng" dirty="0">
                <a:hlinkClick r:id="rId4"/>
              </a:rPr>
              <a:t>www.CLW-Enterprises.com</a:t>
            </a:r>
            <a:r>
              <a:rPr lang="en-US" sz="1600" dirty="0"/>
              <a:t> where you can request a free copy. Also provided for free  are my </a:t>
            </a:r>
            <a:r>
              <a:rPr lang="en-US" sz="1600" b="1" dirty="0"/>
              <a:t>How to Get Your Existing Building LEED Certified </a:t>
            </a:r>
            <a:r>
              <a:rPr lang="en-US" sz="1600" dirty="0"/>
              <a:t>and</a:t>
            </a:r>
            <a:r>
              <a:rPr lang="en-US" sz="1600" b="1" dirty="0"/>
              <a:t> How to Manage California’s CALGreen Code, Zero Net Energy &amp; AB 1103 Requirements </a:t>
            </a:r>
            <a:r>
              <a:rPr lang="en-US" sz="1600" dirty="0"/>
              <a:t>pdf guidebooks.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For more information about Sustainable Facility Practices, Business Cases, and SFMP’s and the services to complete them, please contact </a:t>
            </a:r>
            <a:r>
              <a:rPr lang="en-US" sz="1600" b="1" dirty="0"/>
              <a:t>Corey Lee Wilson </a:t>
            </a:r>
            <a:r>
              <a:rPr lang="en-US" sz="1600" dirty="0"/>
              <a:t>at </a:t>
            </a:r>
            <a:r>
              <a:rPr lang="en-US" sz="1600" b="1" dirty="0"/>
              <a:t>CLW Enterprises </a:t>
            </a:r>
            <a:r>
              <a:rPr lang="en-US" sz="1600" dirty="0"/>
              <a:t>at (951) 415-3002 or email me at </a:t>
            </a:r>
            <a:r>
              <a:rPr lang="en-US" sz="1600" u="sng" dirty="0">
                <a:hlinkClick r:id="rId5"/>
              </a:rPr>
              <a:t>CLWEnterprises@att.net</a:t>
            </a:r>
            <a:r>
              <a:rPr lang="en-US" sz="1600" dirty="0"/>
              <a:t> or visit my website at </a:t>
            </a:r>
            <a:r>
              <a:rPr lang="en-US" sz="1600" dirty="0">
                <a:hlinkClick r:id="rId6"/>
              </a:rPr>
              <a:t>www.CLW-Enteprises.com</a:t>
            </a:r>
            <a:r>
              <a:rPr lang="en-US" sz="1600" dirty="0"/>
              <a:t>. </a:t>
            </a:r>
          </a:p>
          <a:p>
            <a:endParaRPr lang="en-US" sz="800" dirty="0"/>
          </a:p>
          <a:p>
            <a:r>
              <a:rPr lang="en-US" sz="1600" dirty="0"/>
              <a:t>Content for this presentation borrowed from the book </a:t>
            </a:r>
            <a:r>
              <a:rPr lang="en-US" sz="1600" b="1" dirty="0"/>
              <a:t>Sustainable Facility Management: The Facility Manager’s Guide to Optimizing Building Performance</a:t>
            </a:r>
            <a:r>
              <a:rPr lang="en-US" sz="1600" dirty="0"/>
              <a:t> by Chris Hodges and Mark Sekula.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724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Corey Lee  Wilson</a:t>
            </a:r>
          </a:p>
          <a:p>
            <a:pPr algn="ctr"/>
            <a:r>
              <a:rPr lang="en-US" sz="1200" b="1" dirty="0"/>
              <a:t>(BS Economics, SBE, Member of CMAA, IFMA, DBIA, BIA and a CMAA CCM, LEED AP,  and IFMA FMP) 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8907-9728-4314-834C-F61364A31DE9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572000" cy="1828800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solidFill>
                  <a:srgbClr val="00B050"/>
                </a:solidFill>
              </a:rPr>
              <a:t>A Brief Introduction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to Sustainable Facilities Management (SFM)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8305800" cy="4267200"/>
          </a:xfrm>
        </p:spPr>
        <p:txBody>
          <a:bodyPr>
            <a:normAutofit fontScale="85000" lnSpcReduction="20000"/>
          </a:bodyPr>
          <a:lstStyle/>
          <a:p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 sustainable facilities management </a:t>
            </a:r>
            <a:r>
              <a:rPr lang="en-US" sz="2400" b="1" dirty="0"/>
              <a:t>(SFM)</a:t>
            </a:r>
            <a:r>
              <a:rPr lang="en-US" sz="2400" dirty="0"/>
              <a:t> process optimizes financial, environmental and social factors in support of the primary purpose of the organization. 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SFM is the ability to manage facilities and resources in a manner consistent with all that is "</a:t>
            </a:r>
            <a:r>
              <a:rPr lang="en-US" sz="2400" b="1" dirty="0"/>
              <a:t>green</a:t>
            </a:r>
            <a:r>
              <a:rPr lang="en-US" sz="2400" dirty="0"/>
              <a:t>" and "</a:t>
            </a:r>
            <a:r>
              <a:rPr lang="en-US" sz="2400" b="1" dirty="0"/>
              <a:t>high-performance.” </a:t>
            </a:r>
          </a:p>
          <a:p>
            <a:r>
              <a:rPr lang="en-US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idea of sustainable facilities is not just about doing something that is environmentally or people-friendly. </a:t>
            </a:r>
          </a:p>
          <a:p>
            <a:r>
              <a:rPr lang="en-US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It’s about that, but it’s also about making facilities last, performs at a level that meets the needs of the organization, and managed in a manner that is consistent with the mission, vision, and values of the organization.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62000"/>
            <a:ext cx="3248025" cy="14097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DD8-DD4C-4F80-BC7A-9D843C2F34F4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517"/>
            <a:ext cx="2667000" cy="3764340"/>
          </a:xfrm>
        </p:spPr>
        <p:txBody>
          <a:bodyPr>
            <a:noAutofit/>
          </a:bodyPr>
          <a:lstStyle/>
          <a:p>
            <a:r>
              <a:rPr lang="en-US" dirty="0"/>
              <a:t>The goal of the facility manager has always been to optimize performance.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High-performance and green facility benchmarks consist of:</a:t>
            </a:r>
            <a:br>
              <a:rPr lang="en-US" sz="2400" dirty="0"/>
            </a:b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5105400" cy="4343400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Energy efficiency</a:t>
            </a:r>
          </a:p>
          <a:p>
            <a:pPr lvl="0"/>
            <a:r>
              <a:rPr lang="en-US" sz="2600" dirty="0"/>
              <a:t>Conservative water use</a:t>
            </a:r>
          </a:p>
          <a:p>
            <a:pPr lvl="0"/>
            <a:r>
              <a:rPr lang="en-US" sz="2600" dirty="0"/>
              <a:t>Minimal waste production</a:t>
            </a:r>
          </a:p>
          <a:p>
            <a:pPr lvl="0"/>
            <a:r>
              <a:rPr lang="en-US" sz="2600" dirty="0"/>
              <a:t>Low reliance on natural resources</a:t>
            </a:r>
          </a:p>
          <a:p>
            <a:pPr lvl="0"/>
            <a:r>
              <a:rPr lang="en-US" sz="2600" dirty="0"/>
              <a:t>Low-carbon emissions</a:t>
            </a:r>
          </a:p>
          <a:p>
            <a:pPr lvl="0"/>
            <a:r>
              <a:rPr lang="en-US" sz="2600" dirty="0"/>
              <a:t>Healthier indoor environment</a:t>
            </a:r>
          </a:p>
          <a:p>
            <a:pPr lvl="0"/>
            <a:r>
              <a:rPr lang="en-US" sz="2600" dirty="0"/>
              <a:t>Productive workplaces</a:t>
            </a:r>
          </a:p>
          <a:p>
            <a:pPr lvl="0"/>
            <a:r>
              <a:rPr lang="en-US" sz="2600" dirty="0"/>
              <a:t>Commitment to net zero energy use </a:t>
            </a:r>
          </a:p>
          <a:p>
            <a:pPr marL="0" indent="0" algn="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800" y="609600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Green 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and High Performance Characteristics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09600"/>
            <a:ext cx="3286125" cy="139065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5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1162050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rgbClr val="00B050"/>
                </a:solidFill>
              </a:rPr>
              <a:t>Why Use Sustainable Practices?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1752601"/>
            <a:ext cx="4800600" cy="3962399"/>
          </a:xfrm>
        </p:spPr>
        <p:txBody>
          <a:bodyPr>
            <a:noAutofit/>
          </a:bodyPr>
          <a:lstStyle/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Corporate Social Responsibility (CSR)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Triple Bottom Line (TBL)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 Performance and Green Facilities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2819399" cy="342900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D05-AB54-426A-A877-2448A3AA3DC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57600"/>
            <a:ext cx="3581400" cy="1049405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solidFill>
                  <a:srgbClr val="00B050"/>
                </a:solidFill>
              </a:rPr>
              <a:t>Corporate Social Responsibility (CSR)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800600"/>
            <a:ext cx="4038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CSR is meeting the environmental needs of the present while preserving the Environment for future generations.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762000"/>
            <a:ext cx="39624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2000" dirty="0"/>
              <a:t>As sustainability rises to the top of the list of priorities, so do CSR programs. </a:t>
            </a:r>
          </a:p>
          <a:p>
            <a:endParaRPr lang="en-US" sz="2000" dirty="0"/>
          </a:p>
          <a:p>
            <a:pPr lvl="0"/>
            <a:r>
              <a:rPr lang="en-US" sz="2000" dirty="0"/>
              <a:t>86 percent of the Standard &amp; Poor's top ranked 100 companies have corporate sustainability websites.</a:t>
            </a:r>
          </a:p>
          <a:p>
            <a:endParaRPr lang="en-US" sz="2000" dirty="0"/>
          </a:p>
          <a:p>
            <a:pPr lvl="0"/>
            <a:r>
              <a:rPr lang="en-US" sz="2000" dirty="0"/>
              <a:t>CSR has become a matter of maintaining competitiveness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Simply stated, people would rather deal with companies who practice CSR. </a:t>
            </a:r>
          </a:p>
          <a:p>
            <a:endParaRPr lang="en-US" sz="2000" dirty="0"/>
          </a:p>
          <a:p>
            <a:pPr lvl="0"/>
            <a:r>
              <a:rPr lang="en-US" sz="2000" dirty="0"/>
              <a:t>FM’s should be CSR leaders and take a larger role in supporting them.</a:t>
            </a:r>
          </a:p>
          <a:p>
            <a:pPr lvl="0"/>
            <a:endParaRPr lang="en-US" sz="1900" dirty="0"/>
          </a:p>
          <a:p>
            <a:endParaRPr lang="en-US" sz="1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914400"/>
            <a:ext cx="2514600" cy="2743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8993-A88B-423D-A9C3-133A0FF401D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4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53" y="4191000"/>
            <a:ext cx="3008313" cy="2057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The Triple Bottom Line (TBL) </a:t>
            </a:r>
            <a:br>
              <a:rPr lang="en-US" sz="2800" dirty="0"/>
            </a:b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457200"/>
            <a:ext cx="4419599" cy="6400800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dirty="0"/>
              <a:t>Profit is the traditional measure of economic performance – or the 'bottom line' of the profit and loss account. </a:t>
            </a:r>
          </a:p>
          <a:p>
            <a:endParaRPr lang="en-US" sz="2400" dirty="0"/>
          </a:p>
          <a:p>
            <a:pPr lvl="0"/>
            <a:r>
              <a:rPr lang="en-US" sz="2400" dirty="0"/>
              <a:t>People are the bottom line of a company's social contract - a measure in some shape or form of how socially responsible an organization has been throughout its operations. </a:t>
            </a:r>
          </a:p>
          <a:p>
            <a:endParaRPr lang="en-US" sz="2400" dirty="0"/>
          </a:p>
          <a:p>
            <a:pPr lvl="0"/>
            <a:r>
              <a:rPr lang="en-US" sz="2400" dirty="0"/>
              <a:t>Planet is the bottom line of the company's green and sustainability account - a measure of how environmentally responsible it has been.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9" y="533400"/>
            <a:ext cx="3513220" cy="33527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C085-6F75-455B-9ADD-6C28AFD11CCF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5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2590800" cy="1981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High Performance and Green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90600"/>
            <a:ext cx="4806950" cy="5562599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Properly maintained workplaces</a:t>
            </a:r>
          </a:p>
          <a:p>
            <a:pPr lvl="0"/>
            <a:r>
              <a:rPr lang="en-US" sz="2400" dirty="0"/>
              <a:t>Frees employees from  distractions</a:t>
            </a:r>
          </a:p>
          <a:p>
            <a:pPr lvl="0"/>
            <a:r>
              <a:rPr lang="en-US" sz="2400" dirty="0"/>
              <a:t>So they concentrate on their jobs</a:t>
            </a:r>
          </a:p>
          <a:p>
            <a:pPr lvl="0"/>
            <a:r>
              <a:rPr lang="en-US" sz="2400" dirty="0"/>
              <a:t>And perform their work at a high level</a:t>
            </a:r>
          </a:p>
          <a:p>
            <a:pPr lvl="0"/>
            <a:r>
              <a:rPr lang="en-US" sz="2400" dirty="0"/>
              <a:t>Which attracts the best employees</a:t>
            </a:r>
          </a:p>
          <a:p>
            <a:pPr lvl="0"/>
            <a:r>
              <a:rPr lang="en-US" sz="2400" dirty="0"/>
              <a:t>And creates a significant competitive edge</a:t>
            </a:r>
          </a:p>
          <a:p>
            <a:pPr lvl="0"/>
            <a:r>
              <a:rPr lang="en-US" sz="2400" dirty="0"/>
              <a:t>Receiving a public perspective of being socially responsible </a:t>
            </a:r>
          </a:p>
          <a:p>
            <a:pPr lvl="0"/>
            <a:r>
              <a:rPr lang="en-US" sz="2400" dirty="0"/>
              <a:t>And saves on costs!</a:t>
            </a:r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3057"/>
            <a:ext cx="2743200" cy="285542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7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352800" cy="2743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Developing a Sustainable Facility Management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Plan (SFMP)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85800"/>
            <a:ext cx="5187950" cy="58673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Fully understand the overall strategy of your organization.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Your organization's mission, vision, values and strategic objectives may impact how you approach facility management. </a:t>
            </a:r>
          </a:p>
          <a:p>
            <a:endParaRPr lang="en-US" sz="2000" dirty="0"/>
          </a:p>
          <a:p>
            <a:pPr lvl="0"/>
            <a:r>
              <a:rPr lang="en-US" sz="2000" dirty="0"/>
              <a:t>Alignment of facility management strategy with the overall strategy of the organization is vital.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end goal of the SFMP is to enable the organization to accomplish its overall strategic objectives in a manner that supports its commitment to CSR. </a:t>
            </a:r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519713"/>
            <a:ext cx="2817636" cy="25549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DF4B-CF9D-4D64-AA9D-5AB1BA1614CE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9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1682</Words>
  <Application>Microsoft Office PowerPoint</Application>
  <PresentationFormat>On-screen Show (4:3)</PresentationFormat>
  <Paragraphs>317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CopprplGoth Bd BT</vt:lpstr>
      <vt:lpstr>Office Theme</vt:lpstr>
      <vt:lpstr>How to Effectively  Manage Your Facilities  Using Sustainable Practices</vt:lpstr>
      <vt:lpstr>Covered in this Presentation</vt:lpstr>
      <vt:lpstr>A Brief Introduction  to Sustainable Facilities Management (SFM)</vt:lpstr>
      <vt:lpstr>The goal of the facility manager has always been to optimize performance.   High-performance and green facility benchmarks consist of: </vt:lpstr>
      <vt:lpstr> Why Use Sustainable Practices?</vt:lpstr>
      <vt:lpstr>PowerPoint Presentation</vt:lpstr>
      <vt:lpstr>The Triple Bottom Line (TBL)  </vt:lpstr>
      <vt:lpstr>High Performance and Green Facilities</vt:lpstr>
      <vt:lpstr>Developing a Sustainable Facility Management  Plan (SFMP) </vt:lpstr>
      <vt:lpstr>Alignment  with the Organizational Strategy </vt:lpstr>
      <vt:lpstr>Preparing a SFM Strategy Plan </vt:lpstr>
      <vt:lpstr>4 Primary Goals of the SFM Strategy Plan </vt:lpstr>
      <vt:lpstr>The Business Case </vt:lpstr>
      <vt:lpstr>SFMP Sponsor and Champion </vt:lpstr>
      <vt:lpstr>Implementing and Measuring  the SFMP</vt:lpstr>
      <vt:lpstr>The SFMP Team</vt:lpstr>
      <vt:lpstr>The Balanced Scorecard (BSC)</vt:lpstr>
      <vt:lpstr>Managing and Operating the 8 Key Areas of Sustainable </vt:lpstr>
      <vt:lpstr>Performance Management and Communication Tools </vt:lpstr>
      <vt:lpstr>Most Commonly Used Work Management Systems </vt:lpstr>
      <vt:lpstr>Conclusion</vt:lpstr>
      <vt:lpstr>Questions, Conclusion and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BRIDGING METHOD OF DESIGN-BUILD PROJECT DELIVERY</dc:title>
  <dc:creator>Corey</dc:creator>
  <cp:lastModifiedBy>Corey Lee Wilson</cp:lastModifiedBy>
  <cp:revision>296</cp:revision>
  <cp:lastPrinted>2015-03-23T01:24:10Z</cp:lastPrinted>
  <dcterms:created xsi:type="dcterms:W3CDTF">2014-02-13T00:51:54Z</dcterms:created>
  <dcterms:modified xsi:type="dcterms:W3CDTF">2019-08-05T05:08:32Z</dcterms:modified>
</cp:coreProperties>
</file>